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Playfair Display"/>
      <p:regular r:id="rId16"/>
      <p:bold r:id="rId17"/>
      <p:italic r:id="rId18"/>
      <p:boldItalic r:id="rId19"/>
    </p:embeddedFont>
    <p:embeddedFont>
      <p:font typeface="Inter"/>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4" roundtripDataSignature="AMtx7mha8Z3k2OvHqfHAnOLl4R1ylXLK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11" Type="http://schemas.openxmlformats.org/officeDocument/2006/relationships/slide" Target="slides/slide6.xml"/><Relationship Id="rId22" Type="http://schemas.openxmlformats.org/officeDocument/2006/relationships/font" Target="fonts/Inter-italic.fntdata"/><Relationship Id="rId10" Type="http://schemas.openxmlformats.org/officeDocument/2006/relationships/slide" Target="slides/slide5.xml"/><Relationship Id="rId21" Type="http://schemas.openxmlformats.org/officeDocument/2006/relationships/font" Target="fonts/Inter-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5" Type="http://schemas.openxmlformats.org/officeDocument/2006/relationships/notesMaster" Target="notesMasters/notesMaster1.xml"/><Relationship Id="rId19" Type="http://schemas.openxmlformats.org/officeDocument/2006/relationships/font" Target="fonts/PlayfairDisplay-boldItalic.fntdata"/><Relationship Id="rId6" Type="http://schemas.openxmlformats.org/officeDocument/2006/relationships/slide" Target="slides/slide1.xml"/><Relationship Id="rId18"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20.png"/><Relationship Id="rId13" Type="http://schemas.openxmlformats.org/officeDocument/2006/relationships/image" Target="../media/image13.jp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9.png"/><Relationship Id="rId14" Type="http://schemas.openxmlformats.org/officeDocument/2006/relationships/image" Target="../media/image18.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1.jp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83" name="Shape 83"/>
        <p:cNvGrpSpPr/>
        <p:nvPr/>
      </p:nvGrpSpPr>
      <p:grpSpPr>
        <a:xfrm>
          <a:off x="0" y="0"/>
          <a:ext cx="0" cy="0"/>
          <a:chOff x="0" y="0"/>
          <a:chExt cx="0" cy="0"/>
        </a:xfrm>
      </p:grpSpPr>
      <p:sp>
        <p:nvSpPr>
          <p:cNvPr id="84" name="Google Shape;84;p1"/>
          <p:cNvSpPr txBox="1"/>
          <p:nvPr/>
        </p:nvSpPr>
        <p:spPr>
          <a:xfrm>
            <a:off x="3058700" y="2266950"/>
            <a:ext cx="13477800" cy="64491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US" sz="17457" u="none" cap="none" strike="noStrike">
                <a:solidFill>
                  <a:srgbClr val="FFFFFF"/>
                </a:solidFill>
                <a:latin typeface="Arial"/>
                <a:ea typeface="Arial"/>
                <a:cs typeface="Arial"/>
                <a:sym typeface="Arial"/>
              </a:rPr>
              <a:t>PROYECTO DE TITULO</a:t>
            </a:r>
            <a:endParaRPr/>
          </a:p>
        </p:txBody>
      </p:sp>
      <p:sp>
        <p:nvSpPr>
          <p:cNvPr id="85" name="Google Shape;85;p1"/>
          <p:cNvSpPr txBox="1"/>
          <p:nvPr/>
        </p:nvSpPr>
        <p:spPr>
          <a:xfrm>
            <a:off x="169480" y="8996229"/>
            <a:ext cx="3236257" cy="1125394"/>
          </a:xfrm>
          <a:prstGeom prst="rect">
            <a:avLst/>
          </a:prstGeom>
          <a:noFill/>
          <a:ln>
            <a:noFill/>
          </a:ln>
        </p:spPr>
        <p:txBody>
          <a:bodyPr anchorCtr="0" anchor="t" bIns="0" lIns="0" spcFirstLastPara="1" rIns="0" wrap="square" tIns="0">
            <a:spAutoFit/>
          </a:bodyPr>
          <a:lstStyle/>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GUSTAVO PAREDES</a:t>
            </a:r>
            <a:endParaRPr/>
          </a:p>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JEREMY CONTRERAS</a:t>
            </a:r>
            <a:endParaRPr/>
          </a:p>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MATIAS PARADA</a:t>
            </a:r>
            <a:endParaRPr/>
          </a:p>
        </p:txBody>
      </p:sp>
      <p:sp>
        <p:nvSpPr>
          <p:cNvPr id="86" name="Google Shape;86;p1"/>
          <p:cNvSpPr txBox="1"/>
          <p:nvPr/>
        </p:nvSpPr>
        <p:spPr>
          <a:xfrm>
            <a:off x="8144655" y="844075"/>
            <a:ext cx="2835900" cy="50760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0" i="1" lang="en-US" sz="3298" u="none" cap="none" strike="noStrike">
                <a:solidFill>
                  <a:srgbClr val="FFFFFF"/>
                </a:solidFill>
                <a:latin typeface="Playfair Display"/>
                <a:ea typeface="Playfair Display"/>
                <a:cs typeface="Playfair Display"/>
                <a:sym typeface="Playfair Display"/>
              </a:rPr>
              <a:t>Presentación</a:t>
            </a:r>
            <a:endParaRPr/>
          </a:p>
        </p:txBody>
      </p:sp>
      <p:sp>
        <p:nvSpPr>
          <p:cNvPr id="87" name="Google Shape;87;p1"/>
          <p:cNvSpPr/>
          <p:nvPr/>
        </p:nvSpPr>
        <p:spPr>
          <a:xfrm>
            <a:off x="169480" y="318431"/>
            <a:ext cx="2889228" cy="710269"/>
          </a:xfrm>
          <a:custGeom>
            <a:rect b="b" l="l" r="r" t="t"/>
            <a:pathLst>
              <a:path extrusionOk="0" h="710269" w="2889228">
                <a:moveTo>
                  <a:pt x="0" y="0"/>
                </a:moveTo>
                <a:lnTo>
                  <a:pt x="2889228" y="0"/>
                </a:lnTo>
                <a:lnTo>
                  <a:pt x="2889228" y="710269"/>
                </a:lnTo>
                <a:lnTo>
                  <a:pt x="0" y="710269"/>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92" name="Shape 192"/>
        <p:cNvGrpSpPr/>
        <p:nvPr/>
      </p:nvGrpSpPr>
      <p:grpSpPr>
        <a:xfrm>
          <a:off x="0" y="0"/>
          <a:ext cx="0" cy="0"/>
          <a:chOff x="0" y="0"/>
          <a:chExt cx="0" cy="0"/>
        </a:xfrm>
      </p:grpSpPr>
      <p:sp>
        <p:nvSpPr>
          <p:cNvPr id="193" name="Google Shape;193;p10"/>
          <p:cNvSpPr txBox="1"/>
          <p:nvPr/>
        </p:nvSpPr>
        <p:spPr>
          <a:xfrm>
            <a:off x="5701389" y="2909900"/>
            <a:ext cx="6885222" cy="2980619"/>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1" i="0" lang="en-US" sz="17457" u="none" cap="none" strike="noStrike">
                <a:solidFill>
                  <a:srgbClr val="FFFFFF"/>
                </a:solidFill>
                <a:latin typeface="Arial"/>
                <a:ea typeface="Arial"/>
                <a:cs typeface="Arial"/>
                <a:sym typeface="Arial"/>
              </a:rPr>
              <a:t>GRACIAS</a:t>
            </a:r>
            <a:endParaRPr/>
          </a:p>
        </p:txBody>
      </p:sp>
      <p:sp>
        <p:nvSpPr>
          <p:cNvPr id="194" name="Google Shape;194;p10"/>
          <p:cNvSpPr txBox="1"/>
          <p:nvPr/>
        </p:nvSpPr>
        <p:spPr>
          <a:xfrm>
            <a:off x="169480" y="8996229"/>
            <a:ext cx="3236257" cy="1125394"/>
          </a:xfrm>
          <a:prstGeom prst="rect">
            <a:avLst/>
          </a:prstGeom>
          <a:noFill/>
          <a:ln>
            <a:noFill/>
          </a:ln>
        </p:spPr>
        <p:txBody>
          <a:bodyPr anchorCtr="0" anchor="t" bIns="0" lIns="0" spcFirstLastPara="1" rIns="0" wrap="square" tIns="0">
            <a:spAutoFit/>
          </a:bodyPr>
          <a:lstStyle/>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GUSTAVO PAREDES</a:t>
            </a:r>
            <a:endParaRPr/>
          </a:p>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JEREMY CONTRERAS</a:t>
            </a:r>
            <a:endParaRPr/>
          </a:p>
          <a:p>
            <a:pPr indent="0" lvl="0" marL="0" marR="0" rtl="0" algn="just">
              <a:lnSpc>
                <a:spcPct val="139990"/>
              </a:lnSpc>
              <a:spcBef>
                <a:spcPts val="0"/>
              </a:spcBef>
              <a:spcAft>
                <a:spcPts val="0"/>
              </a:spcAft>
              <a:buNone/>
            </a:pPr>
            <a:r>
              <a:rPr b="0" i="1" lang="en-US" sz="2193" u="none" cap="none" strike="noStrike">
                <a:solidFill>
                  <a:srgbClr val="FFFFFF"/>
                </a:solidFill>
                <a:latin typeface="Playfair Display"/>
                <a:ea typeface="Playfair Display"/>
                <a:cs typeface="Playfair Display"/>
                <a:sym typeface="Playfair Display"/>
              </a:rPr>
              <a:t>MATIAS PARADA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0" l="31651" r="31651" t="0"/>
          <a:stretch/>
        </p:blipFill>
        <p:spPr>
          <a:xfrm>
            <a:off x="1028700" y="2613079"/>
            <a:ext cx="2255293" cy="6801211"/>
          </a:xfrm>
          <a:prstGeom prst="rect">
            <a:avLst/>
          </a:prstGeom>
          <a:noFill/>
          <a:ln>
            <a:noFill/>
          </a:ln>
        </p:spPr>
      </p:pic>
      <p:pic>
        <p:nvPicPr>
          <p:cNvPr id="93" name="Google Shape;93;p2"/>
          <p:cNvPicPr preferRelativeResize="0"/>
          <p:nvPr/>
        </p:nvPicPr>
        <p:blipFill rotWithShape="1">
          <a:blip r:embed="rId4">
            <a:alphaModFix/>
          </a:blip>
          <a:srcRect b="0" l="40188" r="26650" t="0"/>
          <a:stretch/>
        </p:blipFill>
        <p:spPr>
          <a:xfrm>
            <a:off x="6324428" y="964026"/>
            <a:ext cx="2255293" cy="6801211"/>
          </a:xfrm>
          <a:prstGeom prst="rect">
            <a:avLst/>
          </a:prstGeom>
          <a:noFill/>
          <a:ln>
            <a:noFill/>
          </a:ln>
        </p:spPr>
      </p:pic>
      <p:pic>
        <p:nvPicPr>
          <p:cNvPr id="94" name="Google Shape;94;p2"/>
          <p:cNvPicPr preferRelativeResize="0"/>
          <p:nvPr/>
        </p:nvPicPr>
        <p:blipFill rotWithShape="1">
          <a:blip r:embed="rId5">
            <a:alphaModFix/>
          </a:blip>
          <a:srcRect b="0" l="33419" r="33419" t="0"/>
          <a:stretch/>
        </p:blipFill>
        <p:spPr>
          <a:xfrm>
            <a:off x="12950053" y="2613079"/>
            <a:ext cx="2255293" cy="6801212"/>
          </a:xfrm>
          <a:prstGeom prst="rect">
            <a:avLst/>
          </a:prstGeom>
          <a:noFill/>
          <a:ln>
            <a:noFill/>
          </a:ln>
        </p:spPr>
      </p:pic>
      <p:sp>
        <p:nvSpPr>
          <p:cNvPr id="95" name="Google Shape;95;p2"/>
          <p:cNvSpPr txBox="1"/>
          <p:nvPr/>
        </p:nvSpPr>
        <p:spPr>
          <a:xfrm>
            <a:off x="281075" y="246050"/>
            <a:ext cx="7551000" cy="15390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9999" u="none" cap="none" strike="noStrike">
                <a:solidFill>
                  <a:srgbClr val="FFFFFF"/>
                </a:solidFill>
                <a:latin typeface="Arial"/>
                <a:ea typeface="Arial"/>
                <a:cs typeface="Arial"/>
                <a:sym typeface="Arial"/>
              </a:rPr>
              <a:t>EQUIPO</a:t>
            </a:r>
            <a:endParaRPr/>
          </a:p>
        </p:txBody>
      </p:sp>
      <p:sp>
        <p:nvSpPr>
          <p:cNvPr id="96" name="Google Shape;96;p2"/>
          <p:cNvSpPr txBox="1"/>
          <p:nvPr/>
        </p:nvSpPr>
        <p:spPr>
          <a:xfrm>
            <a:off x="2926550" y="1877400"/>
            <a:ext cx="5865300" cy="1396500"/>
          </a:xfrm>
          <a:prstGeom prst="rect">
            <a:avLst/>
          </a:prstGeom>
          <a:noFill/>
          <a:ln>
            <a:noFill/>
          </a:ln>
        </p:spPr>
        <p:txBody>
          <a:bodyPr anchorCtr="0" anchor="t" bIns="0" lIns="0" spcFirstLastPara="1" rIns="0" wrap="square" tIns="0">
            <a:spAutoFit/>
          </a:bodyPr>
          <a:lstStyle/>
          <a:p>
            <a:pPr indent="0" lvl="0" marL="0" marR="0" rtl="0" algn="l">
              <a:lnSpc>
                <a:spcPct val="84000"/>
              </a:lnSpc>
              <a:spcBef>
                <a:spcPts val="0"/>
              </a:spcBef>
              <a:spcAft>
                <a:spcPts val="0"/>
              </a:spcAft>
              <a:buNone/>
            </a:pPr>
            <a:r>
              <a:rPr b="1" i="0" lang="en-US" sz="5400" u="none" cap="none" strike="noStrike">
                <a:solidFill>
                  <a:srgbClr val="FFFFFF"/>
                </a:solidFill>
                <a:latin typeface="Arial"/>
                <a:ea typeface="Arial"/>
                <a:cs typeface="Arial"/>
                <a:sym typeface="Arial"/>
              </a:rPr>
              <a:t>GUSTAVO PAREDES</a:t>
            </a:r>
            <a:endParaRPr sz="800"/>
          </a:p>
        </p:txBody>
      </p:sp>
      <p:sp>
        <p:nvSpPr>
          <p:cNvPr id="97" name="Google Shape;97;p2"/>
          <p:cNvSpPr txBox="1"/>
          <p:nvPr/>
        </p:nvSpPr>
        <p:spPr>
          <a:xfrm>
            <a:off x="8579725" y="964025"/>
            <a:ext cx="5585700" cy="1396500"/>
          </a:xfrm>
          <a:prstGeom prst="rect">
            <a:avLst/>
          </a:prstGeom>
          <a:noFill/>
          <a:ln>
            <a:noFill/>
          </a:ln>
        </p:spPr>
        <p:txBody>
          <a:bodyPr anchorCtr="0" anchor="t" bIns="0" lIns="0" spcFirstLastPara="1" rIns="0" wrap="square" tIns="0">
            <a:spAutoFit/>
          </a:bodyPr>
          <a:lstStyle/>
          <a:p>
            <a:pPr indent="0" lvl="0" marL="0" marR="0" rtl="0" algn="l">
              <a:lnSpc>
                <a:spcPct val="84000"/>
              </a:lnSpc>
              <a:spcBef>
                <a:spcPts val="0"/>
              </a:spcBef>
              <a:spcAft>
                <a:spcPts val="0"/>
              </a:spcAft>
              <a:buNone/>
            </a:pPr>
            <a:r>
              <a:rPr b="1" i="0" lang="en-US" sz="5400" u="none" cap="none" strike="noStrike">
                <a:solidFill>
                  <a:srgbClr val="FFFFFF"/>
                </a:solidFill>
                <a:latin typeface="Arial"/>
                <a:ea typeface="Arial"/>
                <a:cs typeface="Arial"/>
                <a:sym typeface="Arial"/>
              </a:rPr>
              <a:t>JEREMY CONTRERAS</a:t>
            </a:r>
            <a:endParaRPr sz="800"/>
          </a:p>
        </p:txBody>
      </p:sp>
      <p:sp>
        <p:nvSpPr>
          <p:cNvPr id="98" name="Google Shape;98;p2"/>
          <p:cNvSpPr txBox="1"/>
          <p:nvPr/>
        </p:nvSpPr>
        <p:spPr>
          <a:xfrm>
            <a:off x="15314581" y="2490875"/>
            <a:ext cx="3659700" cy="1396500"/>
          </a:xfrm>
          <a:prstGeom prst="rect">
            <a:avLst/>
          </a:prstGeom>
          <a:noFill/>
          <a:ln>
            <a:noFill/>
          </a:ln>
        </p:spPr>
        <p:txBody>
          <a:bodyPr anchorCtr="0" anchor="t" bIns="0" lIns="0" spcFirstLastPara="1" rIns="0" wrap="square" tIns="0">
            <a:spAutoFit/>
          </a:bodyPr>
          <a:lstStyle/>
          <a:p>
            <a:pPr indent="0" lvl="0" marL="0" marR="0" rtl="0" algn="l">
              <a:lnSpc>
                <a:spcPct val="84000"/>
              </a:lnSpc>
              <a:spcBef>
                <a:spcPts val="0"/>
              </a:spcBef>
              <a:spcAft>
                <a:spcPts val="0"/>
              </a:spcAft>
              <a:buNone/>
            </a:pPr>
            <a:r>
              <a:rPr b="1" i="0" lang="en-US" sz="5400" u="none" cap="none" strike="noStrike">
                <a:solidFill>
                  <a:srgbClr val="FFFFFF"/>
                </a:solidFill>
                <a:latin typeface="Arial"/>
                <a:ea typeface="Arial"/>
                <a:cs typeface="Arial"/>
                <a:sym typeface="Arial"/>
              </a:rPr>
              <a:t>MATIAS PARADA</a:t>
            </a:r>
            <a:endParaRPr sz="800"/>
          </a:p>
        </p:txBody>
      </p:sp>
      <p:sp>
        <p:nvSpPr>
          <p:cNvPr id="99" name="Google Shape;99;p2"/>
          <p:cNvSpPr txBox="1"/>
          <p:nvPr/>
        </p:nvSpPr>
        <p:spPr>
          <a:xfrm>
            <a:off x="17690506" y="123772"/>
            <a:ext cx="5976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04</a:t>
            </a:r>
            <a:endParaRPr/>
          </a:p>
        </p:txBody>
      </p:sp>
      <p:sp>
        <p:nvSpPr>
          <p:cNvPr id="100" name="Google Shape;100;p2"/>
          <p:cNvSpPr txBox="1"/>
          <p:nvPr/>
        </p:nvSpPr>
        <p:spPr>
          <a:xfrm>
            <a:off x="3659199" y="5238984"/>
            <a:ext cx="2468379" cy="74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Analista programador</a:t>
            </a:r>
            <a:endParaRPr/>
          </a:p>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Analista BBDD</a:t>
            </a:r>
            <a:endParaRPr/>
          </a:p>
        </p:txBody>
      </p:sp>
      <p:sp>
        <p:nvSpPr>
          <p:cNvPr id="101" name="Google Shape;101;p2"/>
          <p:cNvSpPr txBox="1"/>
          <p:nvPr/>
        </p:nvSpPr>
        <p:spPr>
          <a:xfrm>
            <a:off x="8902799" y="3293164"/>
            <a:ext cx="2293754" cy="74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Jefe de proyecto</a:t>
            </a:r>
            <a:endParaRPr/>
          </a:p>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Analista QA</a:t>
            </a:r>
            <a:endParaRPr/>
          </a:p>
        </p:txBody>
      </p:sp>
      <p:sp>
        <p:nvSpPr>
          <p:cNvPr id="102" name="Google Shape;102;p2"/>
          <p:cNvSpPr txBox="1"/>
          <p:nvPr/>
        </p:nvSpPr>
        <p:spPr>
          <a:xfrm>
            <a:off x="15419245" y="4500084"/>
            <a:ext cx="2532000" cy="738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Analista programador</a:t>
            </a:r>
            <a:endParaRPr/>
          </a:p>
          <a:p>
            <a:pPr indent="0" lvl="0" marL="0" marR="0" rtl="0" algn="l">
              <a:lnSpc>
                <a:spcPct val="140000"/>
              </a:lnSpc>
              <a:spcBef>
                <a:spcPts val="0"/>
              </a:spcBef>
              <a:spcAft>
                <a:spcPts val="0"/>
              </a:spcAft>
              <a:buNone/>
            </a:pPr>
            <a:r>
              <a:rPr b="0" i="0" lang="en-US" sz="2000" u="none" cap="none" strike="noStrike">
                <a:solidFill>
                  <a:srgbClr val="FFFFFF"/>
                </a:solidFill>
                <a:latin typeface="Arial"/>
                <a:ea typeface="Arial"/>
                <a:cs typeface="Arial"/>
                <a:sym typeface="Arial"/>
              </a:rPr>
              <a:t>Analista BBDD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06" name="Shape 106"/>
        <p:cNvGrpSpPr/>
        <p:nvPr/>
      </p:nvGrpSpPr>
      <p:grpSpPr>
        <a:xfrm>
          <a:off x="0" y="0"/>
          <a:ext cx="0" cy="0"/>
          <a:chOff x="0" y="0"/>
          <a:chExt cx="0" cy="0"/>
        </a:xfrm>
      </p:grpSpPr>
      <p:pic>
        <p:nvPicPr>
          <p:cNvPr id="107" name="Google Shape;107;p3"/>
          <p:cNvPicPr preferRelativeResize="0"/>
          <p:nvPr/>
        </p:nvPicPr>
        <p:blipFill rotWithShape="1">
          <a:blip r:embed="rId3">
            <a:alphaModFix/>
          </a:blip>
          <a:srcRect b="18817" l="0" r="0" t="18817"/>
          <a:stretch/>
        </p:blipFill>
        <p:spPr>
          <a:xfrm>
            <a:off x="0" y="0"/>
            <a:ext cx="11010407" cy="10287000"/>
          </a:xfrm>
          <a:prstGeom prst="rect">
            <a:avLst/>
          </a:prstGeom>
          <a:noFill/>
          <a:ln>
            <a:noFill/>
          </a:ln>
        </p:spPr>
      </p:pic>
      <p:sp>
        <p:nvSpPr>
          <p:cNvPr id="108" name="Google Shape;108;p3"/>
          <p:cNvSpPr txBox="1"/>
          <p:nvPr/>
        </p:nvSpPr>
        <p:spPr>
          <a:xfrm>
            <a:off x="11655136" y="4587875"/>
            <a:ext cx="5363050" cy="2222831"/>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Arial"/>
                <a:ea typeface="Arial"/>
                <a:cs typeface="Arial"/>
                <a:sym typeface="Arial"/>
              </a:rPr>
              <a:t>01 - Contexto</a:t>
            </a:r>
            <a:endParaRPr/>
          </a:p>
          <a:p>
            <a:pPr indent="0" lvl="0" marL="0" marR="0" rtl="0" algn="l">
              <a:lnSpc>
                <a:spcPct val="140016"/>
              </a:lnSpc>
              <a:spcBef>
                <a:spcPts val="0"/>
              </a:spcBef>
              <a:spcAft>
                <a:spcPts val="0"/>
              </a:spcAft>
              <a:buNone/>
            </a:pPr>
            <a:r>
              <a:rPr b="0" i="0" lang="en-US" sz="2499" u="none" cap="none" strike="noStrike">
                <a:solidFill>
                  <a:srgbClr val="FFFFFF"/>
                </a:solidFill>
                <a:latin typeface="Arial"/>
                <a:ea typeface="Arial"/>
                <a:cs typeface="Arial"/>
                <a:sym typeface="Arial"/>
              </a:rPr>
              <a:t>02 - Solucion del Proyecto</a:t>
            </a:r>
            <a:endParaRPr/>
          </a:p>
          <a:p>
            <a:pPr indent="0" lvl="0" marL="0" marR="0" rtl="0" algn="l">
              <a:lnSpc>
                <a:spcPct val="140016"/>
              </a:lnSpc>
              <a:spcBef>
                <a:spcPts val="0"/>
              </a:spcBef>
              <a:spcAft>
                <a:spcPts val="0"/>
              </a:spcAft>
              <a:buNone/>
            </a:pPr>
            <a:r>
              <a:rPr b="0" i="0" lang="en-US" sz="2499" u="none" cap="none" strike="noStrike">
                <a:solidFill>
                  <a:srgbClr val="FFFFFF"/>
                </a:solidFill>
                <a:latin typeface="Arial"/>
                <a:ea typeface="Arial"/>
                <a:cs typeface="Arial"/>
                <a:sym typeface="Arial"/>
              </a:rPr>
              <a:t>03 - Obetivo del Proyecto</a:t>
            </a:r>
            <a:endParaRPr/>
          </a:p>
          <a:p>
            <a:pPr indent="0" lvl="0" marL="0" marR="0" rtl="0" algn="l">
              <a:lnSpc>
                <a:spcPct val="140016"/>
              </a:lnSpc>
              <a:spcBef>
                <a:spcPts val="0"/>
              </a:spcBef>
              <a:spcAft>
                <a:spcPts val="0"/>
              </a:spcAft>
              <a:buNone/>
            </a:pPr>
            <a:r>
              <a:rPr b="0" i="0" lang="en-US" sz="2499" u="none" cap="none" strike="noStrike">
                <a:solidFill>
                  <a:srgbClr val="FFFFFF"/>
                </a:solidFill>
                <a:latin typeface="Arial"/>
                <a:ea typeface="Arial"/>
                <a:cs typeface="Arial"/>
                <a:sym typeface="Arial"/>
              </a:rPr>
              <a:t>04 - Metas del Proyeto</a:t>
            </a:r>
            <a:endParaRPr/>
          </a:p>
          <a:p>
            <a:pPr indent="0" lvl="0" marL="0" marR="0" rtl="0" algn="l">
              <a:lnSpc>
                <a:spcPct val="140016"/>
              </a:lnSpc>
              <a:spcBef>
                <a:spcPts val="0"/>
              </a:spcBef>
              <a:spcAft>
                <a:spcPts val="0"/>
              </a:spcAft>
              <a:buNone/>
            </a:pPr>
            <a:r>
              <a:rPr b="0" i="0" lang="en-US" sz="2499" u="none" cap="none" strike="noStrike">
                <a:solidFill>
                  <a:srgbClr val="FFFFFF"/>
                </a:solidFill>
                <a:latin typeface="Arial"/>
                <a:ea typeface="Arial"/>
                <a:cs typeface="Arial"/>
                <a:sym typeface="Arial"/>
              </a:rPr>
              <a:t>05- Conclusiones</a:t>
            </a:r>
            <a:endParaRPr/>
          </a:p>
        </p:txBody>
      </p:sp>
      <p:sp>
        <p:nvSpPr>
          <p:cNvPr id="109" name="Google Shape;109;p3"/>
          <p:cNvSpPr txBox="1"/>
          <p:nvPr/>
        </p:nvSpPr>
        <p:spPr>
          <a:xfrm>
            <a:off x="11655100" y="828675"/>
            <a:ext cx="9218100" cy="11850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7699" u="none" cap="none" strike="noStrike">
                <a:solidFill>
                  <a:srgbClr val="FFFFFF"/>
                </a:solidFill>
                <a:latin typeface="Arial"/>
                <a:ea typeface="Arial"/>
                <a:cs typeface="Arial"/>
                <a:sym typeface="Arial"/>
              </a:rPr>
              <a:t>CONTENIDOS</a:t>
            </a:r>
            <a:endParaRPr sz="100"/>
          </a:p>
        </p:txBody>
      </p:sp>
      <p:sp>
        <p:nvSpPr>
          <p:cNvPr id="110" name="Google Shape;110;p3"/>
          <p:cNvSpPr txBox="1"/>
          <p:nvPr/>
        </p:nvSpPr>
        <p:spPr>
          <a:xfrm>
            <a:off x="14517170" y="1929691"/>
            <a:ext cx="2835900" cy="384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1" lang="en-US" sz="2499" u="none" cap="none" strike="noStrike">
                <a:solidFill>
                  <a:srgbClr val="FFFFFF"/>
                </a:solidFill>
                <a:latin typeface="Playfair Display"/>
                <a:ea typeface="Playfair Display"/>
                <a:cs typeface="Playfair Display"/>
                <a:sym typeface="Playfair Display"/>
              </a:rPr>
              <a:t>Presentación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4"/>
          <p:cNvGrpSpPr/>
          <p:nvPr/>
        </p:nvGrpSpPr>
        <p:grpSpPr>
          <a:xfrm>
            <a:off x="10912385" y="1806413"/>
            <a:ext cx="5503971" cy="6674173"/>
            <a:chOff x="0" y="0"/>
            <a:chExt cx="7338628" cy="8898898"/>
          </a:xfrm>
        </p:grpSpPr>
        <p:grpSp>
          <p:nvGrpSpPr>
            <p:cNvPr id="116" name="Google Shape;116;p4"/>
            <p:cNvGrpSpPr/>
            <p:nvPr/>
          </p:nvGrpSpPr>
          <p:grpSpPr>
            <a:xfrm rot="5400000">
              <a:off x="167218" y="3023974"/>
              <a:ext cx="5707706" cy="6042142"/>
              <a:chOff x="0" y="-47625"/>
              <a:chExt cx="812800" cy="860425"/>
            </a:xfrm>
          </p:grpSpPr>
          <p:sp>
            <p:nvSpPr>
              <p:cNvPr id="117" name="Google Shape;117;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121212"/>
              </a:solidFill>
              <a:ln>
                <a:noFill/>
              </a:ln>
            </p:spPr>
          </p:sp>
          <p:sp>
            <p:nvSpPr>
              <p:cNvPr id="118" name="Google Shape;118;p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4"/>
            <p:cNvGrpSpPr/>
            <p:nvPr/>
          </p:nvGrpSpPr>
          <p:grpSpPr>
            <a:xfrm rot="5400000">
              <a:off x="1463704" y="-167218"/>
              <a:ext cx="5707706" cy="6042142"/>
              <a:chOff x="0" y="-47625"/>
              <a:chExt cx="812800" cy="860425"/>
            </a:xfrm>
          </p:grpSpPr>
          <p:sp>
            <p:nvSpPr>
              <p:cNvPr id="120" name="Google Shape;120;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121212"/>
              </a:solidFill>
              <a:ln>
                <a:noFill/>
              </a:ln>
            </p:spPr>
          </p:sp>
          <p:sp>
            <p:nvSpPr>
              <p:cNvPr id="121" name="Google Shape;121;p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22" name="Google Shape;122;p4"/>
          <p:cNvCxnSpPr/>
          <p:nvPr/>
        </p:nvCxnSpPr>
        <p:spPr>
          <a:xfrm rot="10800000">
            <a:off x="715273" y="-256895"/>
            <a:ext cx="0" cy="12148372"/>
          </a:xfrm>
          <a:prstGeom prst="straightConnector1">
            <a:avLst/>
          </a:prstGeom>
          <a:noFill/>
          <a:ln cap="flat" cmpd="sng" w="19050">
            <a:solidFill>
              <a:srgbClr val="121212"/>
            </a:solidFill>
            <a:prstDash val="solid"/>
            <a:round/>
            <a:headEnd len="sm" w="sm" type="none"/>
            <a:tailEnd len="sm" w="sm" type="none"/>
          </a:ln>
        </p:spPr>
      </p:cxnSp>
      <p:cxnSp>
        <p:nvCxnSpPr>
          <p:cNvPr id="123" name="Google Shape;123;p4"/>
          <p:cNvCxnSpPr/>
          <p:nvPr/>
        </p:nvCxnSpPr>
        <p:spPr>
          <a:xfrm rot="10800000">
            <a:off x="17622538" y="-1024525"/>
            <a:ext cx="0" cy="12148372"/>
          </a:xfrm>
          <a:prstGeom prst="straightConnector1">
            <a:avLst/>
          </a:prstGeom>
          <a:noFill/>
          <a:ln cap="flat" cmpd="sng" w="19050">
            <a:solidFill>
              <a:srgbClr val="121212"/>
            </a:solidFill>
            <a:prstDash val="solid"/>
            <a:round/>
            <a:headEnd len="sm" w="sm" type="none"/>
            <a:tailEnd len="sm" w="sm" type="none"/>
          </a:ln>
        </p:spPr>
      </p:cxnSp>
      <p:cxnSp>
        <p:nvCxnSpPr>
          <p:cNvPr id="124" name="Google Shape;124;p4"/>
          <p:cNvCxnSpPr/>
          <p:nvPr/>
        </p:nvCxnSpPr>
        <p:spPr>
          <a:xfrm rot="10800000">
            <a:off x="-921821" y="9390728"/>
            <a:ext cx="20077204" cy="0"/>
          </a:xfrm>
          <a:prstGeom prst="straightConnector1">
            <a:avLst/>
          </a:prstGeom>
          <a:noFill/>
          <a:ln cap="flat" cmpd="sng" w="19050">
            <a:solidFill>
              <a:srgbClr val="121212"/>
            </a:solidFill>
            <a:prstDash val="solid"/>
            <a:round/>
            <a:headEnd len="sm" w="sm" type="none"/>
            <a:tailEnd len="sm" w="sm" type="none"/>
          </a:ln>
        </p:spPr>
      </p:cxnSp>
      <p:cxnSp>
        <p:nvCxnSpPr>
          <p:cNvPr id="125" name="Google Shape;125;p4"/>
          <p:cNvCxnSpPr/>
          <p:nvPr/>
        </p:nvCxnSpPr>
        <p:spPr>
          <a:xfrm rot="10800000">
            <a:off x="-867383" y="805684"/>
            <a:ext cx="20077204" cy="0"/>
          </a:xfrm>
          <a:prstGeom prst="straightConnector1">
            <a:avLst/>
          </a:prstGeom>
          <a:noFill/>
          <a:ln cap="flat" cmpd="sng" w="19050">
            <a:solidFill>
              <a:srgbClr val="121212"/>
            </a:solidFill>
            <a:prstDash val="solid"/>
            <a:round/>
            <a:headEnd len="sm" w="sm" type="none"/>
            <a:tailEnd len="sm" w="sm" type="none"/>
          </a:ln>
        </p:spPr>
      </p:cxnSp>
      <p:sp>
        <p:nvSpPr>
          <p:cNvPr id="126" name="Google Shape;126;p4"/>
          <p:cNvSpPr/>
          <p:nvPr/>
        </p:nvSpPr>
        <p:spPr>
          <a:xfrm>
            <a:off x="405132" y="9100448"/>
            <a:ext cx="600422" cy="600422"/>
          </a:xfrm>
          <a:custGeom>
            <a:rect b="b" l="l" r="r" t="t"/>
            <a:pathLst>
              <a:path extrusionOk="0" h="600422" w="600422">
                <a:moveTo>
                  <a:pt x="0" y="0"/>
                </a:moveTo>
                <a:lnTo>
                  <a:pt x="600422" y="0"/>
                </a:lnTo>
                <a:lnTo>
                  <a:pt x="600422" y="600422"/>
                </a:lnTo>
                <a:lnTo>
                  <a:pt x="0" y="600422"/>
                </a:lnTo>
                <a:lnTo>
                  <a:pt x="0" y="0"/>
                </a:lnTo>
                <a:close/>
              </a:path>
            </a:pathLst>
          </a:custGeom>
          <a:blipFill rotWithShape="1">
            <a:blip r:embed="rId3">
              <a:alphaModFix/>
            </a:blip>
            <a:stretch>
              <a:fillRect b="0" l="0" r="0" t="0"/>
            </a:stretch>
          </a:blipFill>
          <a:ln>
            <a:noFill/>
          </a:ln>
        </p:spPr>
      </p:sp>
      <p:sp>
        <p:nvSpPr>
          <p:cNvPr id="127" name="Google Shape;127;p4"/>
          <p:cNvSpPr/>
          <p:nvPr/>
        </p:nvSpPr>
        <p:spPr>
          <a:xfrm>
            <a:off x="17312396" y="9080586"/>
            <a:ext cx="600422" cy="600422"/>
          </a:xfrm>
          <a:custGeom>
            <a:rect b="b" l="l" r="r" t="t"/>
            <a:pathLst>
              <a:path extrusionOk="0" h="600422" w="600422">
                <a:moveTo>
                  <a:pt x="0" y="0"/>
                </a:moveTo>
                <a:lnTo>
                  <a:pt x="600422" y="0"/>
                </a:lnTo>
                <a:lnTo>
                  <a:pt x="600422" y="600422"/>
                </a:lnTo>
                <a:lnTo>
                  <a:pt x="0" y="600422"/>
                </a:lnTo>
                <a:lnTo>
                  <a:pt x="0" y="0"/>
                </a:lnTo>
                <a:close/>
              </a:path>
            </a:pathLst>
          </a:custGeom>
          <a:blipFill rotWithShape="1">
            <a:blip r:embed="rId3">
              <a:alphaModFix/>
            </a:blip>
            <a:stretch>
              <a:fillRect b="0" l="0" r="0" t="0"/>
            </a:stretch>
          </a:blipFill>
          <a:ln>
            <a:noFill/>
          </a:ln>
        </p:spPr>
      </p:sp>
      <p:sp>
        <p:nvSpPr>
          <p:cNvPr id="128" name="Google Shape;128;p4"/>
          <p:cNvSpPr/>
          <p:nvPr/>
        </p:nvSpPr>
        <p:spPr>
          <a:xfrm>
            <a:off x="17312396" y="505473"/>
            <a:ext cx="600422" cy="600422"/>
          </a:xfrm>
          <a:custGeom>
            <a:rect b="b" l="l" r="r" t="t"/>
            <a:pathLst>
              <a:path extrusionOk="0" h="600422" w="600422">
                <a:moveTo>
                  <a:pt x="0" y="0"/>
                </a:moveTo>
                <a:lnTo>
                  <a:pt x="600422" y="0"/>
                </a:lnTo>
                <a:lnTo>
                  <a:pt x="600422" y="600422"/>
                </a:lnTo>
                <a:lnTo>
                  <a:pt x="0" y="600422"/>
                </a:lnTo>
                <a:lnTo>
                  <a:pt x="0" y="0"/>
                </a:lnTo>
                <a:close/>
              </a:path>
            </a:pathLst>
          </a:custGeom>
          <a:blipFill rotWithShape="1">
            <a:blip r:embed="rId3">
              <a:alphaModFix/>
            </a:blip>
            <a:stretch>
              <a:fillRect b="0" l="0" r="0" t="0"/>
            </a:stretch>
          </a:blipFill>
          <a:ln>
            <a:noFill/>
          </a:ln>
        </p:spPr>
      </p:sp>
      <p:sp>
        <p:nvSpPr>
          <p:cNvPr id="129" name="Google Shape;129;p4"/>
          <p:cNvSpPr/>
          <p:nvPr/>
        </p:nvSpPr>
        <p:spPr>
          <a:xfrm>
            <a:off x="424993" y="505473"/>
            <a:ext cx="600422" cy="600422"/>
          </a:xfrm>
          <a:custGeom>
            <a:rect b="b" l="l" r="r" t="t"/>
            <a:pathLst>
              <a:path extrusionOk="0" h="600422" w="600422">
                <a:moveTo>
                  <a:pt x="0" y="0"/>
                </a:moveTo>
                <a:lnTo>
                  <a:pt x="600422" y="0"/>
                </a:lnTo>
                <a:lnTo>
                  <a:pt x="600422" y="600422"/>
                </a:lnTo>
                <a:lnTo>
                  <a:pt x="0" y="600422"/>
                </a:lnTo>
                <a:lnTo>
                  <a:pt x="0" y="0"/>
                </a:lnTo>
                <a:close/>
              </a:path>
            </a:pathLst>
          </a:custGeom>
          <a:blipFill rotWithShape="1">
            <a:blip r:embed="rId3">
              <a:alphaModFix/>
            </a:blip>
            <a:stretch>
              <a:fillRect b="0" l="0" r="0" t="0"/>
            </a:stretch>
          </a:blipFill>
          <a:ln>
            <a:noFill/>
          </a:ln>
        </p:spPr>
      </p:sp>
      <p:sp>
        <p:nvSpPr>
          <p:cNvPr id="130" name="Google Shape;130;p4"/>
          <p:cNvSpPr txBox="1"/>
          <p:nvPr/>
        </p:nvSpPr>
        <p:spPr>
          <a:xfrm>
            <a:off x="1049287" y="715975"/>
            <a:ext cx="15929100" cy="23184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None/>
            </a:pPr>
            <a:r>
              <a:rPr b="1" i="0" lang="en-US" sz="15062" u="none" cap="none" strike="noStrike">
                <a:solidFill>
                  <a:srgbClr val="121212"/>
                </a:solidFill>
                <a:latin typeface="Arial"/>
                <a:ea typeface="Arial"/>
                <a:cs typeface="Arial"/>
                <a:sym typeface="Arial"/>
              </a:rPr>
              <a:t>CONTEXTO</a:t>
            </a:r>
            <a:endParaRPr sz="100"/>
          </a:p>
        </p:txBody>
      </p:sp>
      <p:sp>
        <p:nvSpPr>
          <p:cNvPr id="131" name="Google Shape;131;p4"/>
          <p:cNvSpPr txBox="1"/>
          <p:nvPr/>
        </p:nvSpPr>
        <p:spPr>
          <a:xfrm>
            <a:off x="1792404" y="5448837"/>
            <a:ext cx="8052376" cy="282160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800" u="none" cap="none" strike="noStrike">
                <a:solidFill>
                  <a:srgbClr val="121212"/>
                </a:solidFill>
                <a:latin typeface="Inter"/>
                <a:ea typeface="Inter"/>
                <a:cs typeface="Inter"/>
                <a:sym typeface="Inter"/>
              </a:rPr>
              <a:t>NMCollections es un proyecto dedicado al diseño innovador de cartas inspiradas en jugadores de fútbol internacionales, que ha sabido adaptarse al mercado local ofreciendo cartas personalizadas para clientes y clubes chilenos como Colo Colo, Palestino y EFC Conchalí. Con el objetivo de aumentar su alcance y profesionalismo, el proyecto busca desarrollar un sitio web oficial y, además, implementar un entorno virtual que le permita destacar en un mercado donde casi no existen competidores directos, representando una importante oportunidad de crecimiento y posicionamiento.</a:t>
            </a:r>
            <a:endParaRPr/>
          </a:p>
        </p:txBody>
      </p:sp>
      <p:sp>
        <p:nvSpPr>
          <p:cNvPr id="132" name="Google Shape;132;p4"/>
          <p:cNvSpPr txBox="1"/>
          <p:nvPr/>
        </p:nvSpPr>
        <p:spPr>
          <a:xfrm>
            <a:off x="1049271" y="2839500"/>
            <a:ext cx="12727500" cy="1740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1305" u="none" cap="none" strike="noStrike">
                <a:solidFill>
                  <a:srgbClr val="121212"/>
                </a:solidFill>
                <a:latin typeface="Arial"/>
                <a:ea typeface="Arial"/>
                <a:cs typeface="Arial"/>
                <a:sym typeface="Arial"/>
              </a:rPr>
              <a:t>NM Collections</a:t>
            </a:r>
            <a:endParaRPr sz="100"/>
          </a:p>
        </p:txBody>
      </p:sp>
      <p:sp>
        <p:nvSpPr>
          <p:cNvPr id="133" name="Google Shape;133;p4"/>
          <p:cNvSpPr/>
          <p:nvPr/>
        </p:nvSpPr>
        <p:spPr>
          <a:xfrm>
            <a:off x="11467180" y="2672879"/>
            <a:ext cx="4515992" cy="4515992"/>
          </a:xfrm>
          <a:custGeom>
            <a:rect b="b" l="l" r="r" t="t"/>
            <a:pathLst>
              <a:path extrusionOk="0" h="4515992" w="4515992">
                <a:moveTo>
                  <a:pt x="0" y="0"/>
                </a:moveTo>
                <a:lnTo>
                  <a:pt x="4515993" y="0"/>
                </a:lnTo>
                <a:lnTo>
                  <a:pt x="4515993" y="4515993"/>
                </a:lnTo>
                <a:lnTo>
                  <a:pt x="0" y="4515993"/>
                </a:lnTo>
                <a:lnTo>
                  <a:pt x="0" y="0"/>
                </a:lnTo>
                <a:close/>
              </a:path>
            </a:pathLst>
          </a:custGeom>
          <a:blipFill rotWithShape="1">
            <a:blip r:embed="rId4">
              <a:alphaModFix/>
            </a:blip>
            <a:stretch>
              <a:fillRect b="0" l="0" r="0" t="0"/>
            </a:stretch>
          </a:blipFill>
          <a:ln>
            <a:noFill/>
          </a:ln>
        </p:spPr>
      </p:sp>
      <p:sp>
        <p:nvSpPr>
          <p:cNvPr id="134" name="Google Shape;134;p4"/>
          <p:cNvSpPr txBox="1"/>
          <p:nvPr/>
        </p:nvSpPr>
        <p:spPr>
          <a:xfrm>
            <a:off x="15430905" y="1749263"/>
            <a:ext cx="1104535" cy="5144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38" name="Shape 138"/>
        <p:cNvGrpSpPr/>
        <p:nvPr/>
      </p:nvGrpSpPr>
      <p:grpSpPr>
        <a:xfrm>
          <a:off x="0" y="0"/>
          <a:ext cx="0" cy="0"/>
          <a:chOff x="0" y="0"/>
          <a:chExt cx="0" cy="0"/>
        </a:xfrm>
      </p:grpSpPr>
      <p:sp>
        <p:nvSpPr>
          <p:cNvPr id="139" name="Google Shape;139;p5"/>
          <p:cNvSpPr/>
          <p:nvPr/>
        </p:nvSpPr>
        <p:spPr>
          <a:xfrm>
            <a:off x="16063117" y="46831"/>
            <a:ext cx="1963738" cy="1963738"/>
          </a:xfrm>
          <a:custGeom>
            <a:rect b="b" l="l" r="r" t="t"/>
            <a:pathLst>
              <a:path extrusionOk="0" h="1963738" w="1963738">
                <a:moveTo>
                  <a:pt x="0" y="0"/>
                </a:moveTo>
                <a:lnTo>
                  <a:pt x="1963737" y="0"/>
                </a:lnTo>
                <a:lnTo>
                  <a:pt x="1963737" y="1963738"/>
                </a:lnTo>
                <a:lnTo>
                  <a:pt x="0" y="1963738"/>
                </a:lnTo>
                <a:lnTo>
                  <a:pt x="0" y="0"/>
                </a:lnTo>
                <a:close/>
              </a:path>
            </a:pathLst>
          </a:custGeom>
          <a:blipFill rotWithShape="1">
            <a:blip r:embed="rId3">
              <a:alphaModFix/>
            </a:blip>
            <a:stretch>
              <a:fillRect b="0" l="0" r="0" t="0"/>
            </a:stretch>
          </a:blipFill>
          <a:ln>
            <a:noFill/>
          </a:ln>
        </p:spPr>
      </p:sp>
      <p:sp>
        <p:nvSpPr>
          <p:cNvPr id="140" name="Google Shape;140;p5"/>
          <p:cNvSpPr/>
          <p:nvPr/>
        </p:nvSpPr>
        <p:spPr>
          <a:xfrm>
            <a:off x="285935" y="8639081"/>
            <a:ext cx="1580343" cy="1475646"/>
          </a:xfrm>
          <a:custGeom>
            <a:rect b="b" l="l" r="r" t="t"/>
            <a:pathLst>
              <a:path extrusionOk="0" h="1475646" w="1580343">
                <a:moveTo>
                  <a:pt x="0" y="0"/>
                </a:moveTo>
                <a:lnTo>
                  <a:pt x="1580343" y="0"/>
                </a:lnTo>
                <a:lnTo>
                  <a:pt x="1580343" y="1475645"/>
                </a:lnTo>
                <a:lnTo>
                  <a:pt x="0" y="1475645"/>
                </a:lnTo>
                <a:lnTo>
                  <a:pt x="0" y="0"/>
                </a:lnTo>
                <a:close/>
              </a:path>
            </a:pathLst>
          </a:custGeom>
          <a:blipFill rotWithShape="1">
            <a:blip r:embed="rId4">
              <a:alphaModFix/>
            </a:blip>
            <a:stretch>
              <a:fillRect b="0" l="0" r="0" t="0"/>
            </a:stretch>
          </a:blipFill>
          <a:ln>
            <a:noFill/>
          </a:ln>
        </p:spPr>
      </p:sp>
      <p:sp>
        <p:nvSpPr>
          <p:cNvPr id="141" name="Google Shape;141;p5"/>
          <p:cNvSpPr/>
          <p:nvPr/>
        </p:nvSpPr>
        <p:spPr>
          <a:xfrm>
            <a:off x="6367656" y="8665759"/>
            <a:ext cx="1422289" cy="1422289"/>
          </a:xfrm>
          <a:custGeom>
            <a:rect b="b" l="l" r="r" t="t"/>
            <a:pathLst>
              <a:path extrusionOk="0" h="1422289" w="1422289">
                <a:moveTo>
                  <a:pt x="0" y="0"/>
                </a:moveTo>
                <a:lnTo>
                  <a:pt x="1422289" y="0"/>
                </a:lnTo>
                <a:lnTo>
                  <a:pt x="1422289" y="1422289"/>
                </a:lnTo>
                <a:lnTo>
                  <a:pt x="0" y="1422289"/>
                </a:lnTo>
                <a:lnTo>
                  <a:pt x="0" y="0"/>
                </a:lnTo>
                <a:close/>
              </a:path>
            </a:pathLst>
          </a:custGeom>
          <a:blipFill rotWithShape="1">
            <a:blip r:embed="rId5">
              <a:alphaModFix/>
            </a:blip>
            <a:stretch>
              <a:fillRect b="0" l="0" r="0" t="0"/>
            </a:stretch>
          </a:blipFill>
          <a:ln>
            <a:noFill/>
          </a:ln>
        </p:spPr>
      </p:sp>
      <p:sp>
        <p:nvSpPr>
          <p:cNvPr id="142" name="Google Shape;142;p5"/>
          <p:cNvSpPr/>
          <p:nvPr/>
        </p:nvSpPr>
        <p:spPr>
          <a:xfrm>
            <a:off x="10346409" y="3745421"/>
            <a:ext cx="5229910" cy="5092625"/>
          </a:xfrm>
          <a:custGeom>
            <a:rect b="b" l="l" r="r" t="t"/>
            <a:pathLst>
              <a:path extrusionOk="0" h="5092625" w="5229910">
                <a:moveTo>
                  <a:pt x="0" y="0"/>
                </a:moveTo>
                <a:lnTo>
                  <a:pt x="5229910" y="0"/>
                </a:lnTo>
                <a:lnTo>
                  <a:pt x="5229910" y="5092625"/>
                </a:lnTo>
                <a:lnTo>
                  <a:pt x="0" y="5092625"/>
                </a:lnTo>
                <a:lnTo>
                  <a:pt x="0" y="0"/>
                </a:lnTo>
                <a:close/>
              </a:path>
            </a:pathLst>
          </a:custGeom>
          <a:blipFill rotWithShape="1">
            <a:blip r:embed="rId6">
              <a:alphaModFix/>
            </a:blip>
            <a:stretch>
              <a:fillRect b="0" l="0" r="0" t="0"/>
            </a:stretch>
          </a:blipFill>
          <a:ln>
            <a:noFill/>
          </a:ln>
        </p:spPr>
      </p:sp>
      <p:grpSp>
        <p:nvGrpSpPr>
          <p:cNvPr id="143" name="Google Shape;143;p5"/>
          <p:cNvGrpSpPr/>
          <p:nvPr/>
        </p:nvGrpSpPr>
        <p:grpSpPr>
          <a:xfrm>
            <a:off x="3055176" y="8701579"/>
            <a:ext cx="2123583" cy="1413148"/>
            <a:chOff x="0" y="0"/>
            <a:chExt cx="2831444" cy="1884197"/>
          </a:xfrm>
        </p:grpSpPr>
        <p:sp>
          <p:nvSpPr>
            <p:cNvPr id="144" name="Google Shape;144;p5"/>
            <p:cNvSpPr/>
            <p:nvPr/>
          </p:nvSpPr>
          <p:spPr>
            <a:xfrm>
              <a:off x="0" y="0"/>
              <a:ext cx="2831444" cy="1884197"/>
            </a:xfrm>
            <a:custGeom>
              <a:rect b="b" l="l" r="r" t="t"/>
              <a:pathLst>
                <a:path extrusionOk="0" h="1884197" w="2831444">
                  <a:moveTo>
                    <a:pt x="0" y="0"/>
                  </a:moveTo>
                  <a:lnTo>
                    <a:pt x="2831444" y="0"/>
                  </a:lnTo>
                  <a:lnTo>
                    <a:pt x="2831444" y="1884197"/>
                  </a:lnTo>
                  <a:lnTo>
                    <a:pt x="0" y="1884197"/>
                  </a:lnTo>
                  <a:lnTo>
                    <a:pt x="0" y="0"/>
                  </a:lnTo>
                  <a:close/>
                </a:path>
              </a:pathLst>
            </a:custGeom>
            <a:blipFill rotWithShape="1">
              <a:blip r:embed="rId7">
                <a:alphaModFix/>
              </a:blip>
              <a:stretch>
                <a:fillRect b="0" l="0" r="0" t="0"/>
              </a:stretch>
            </a:blipFill>
            <a:ln>
              <a:noFill/>
            </a:ln>
          </p:spPr>
        </p:sp>
        <p:sp>
          <p:nvSpPr>
            <p:cNvPr id="145" name="Google Shape;145;p5"/>
            <p:cNvSpPr/>
            <p:nvPr/>
          </p:nvSpPr>
          <p:spPr>
            <a:xfrm>
              <a:off x="567755" y="482412"/>
              <a:ext cx="1695934" cy="703813"/>
            </a:xfrm>
            <a:custGeom>
              <a:rect b="b" l="l" r="r" t="t"/>
              <a:pathLst>
                <a:path extrusionOk="0" h="703813" w="1695934">
                  <a:moveTo>
                    <a:pt x="0" y="0"/>
                  </a:moveTo>
                  <a:lnTo>
                    <a:pt x="1695934" y="0"/>
                  </a:lnTo>
                  <a:lnTo>
                    <a:pt x="1695934" y="703813"/>
                  </a:lnTo>
                  <a:lnTo>
                    <a:pt x="0" y="703813"/>
                  </a:lnTo>
                  <a:lnTo>
                    <a:pt x="0" y="0"/>
                  </a:lnTo>
                  <a:close/>
                </a:path>
              </a:pathLst>
            </a:custGeom>
            <a:blipFill rotWithShape="1">
              <a:blip r:embed="rId8">
                <a:alphaModFix/>
              </a:blip>
              <a:stretch>
                <a:fillRect b="0" l="0" r="0" t="0"/>
              </a:stretch>
            </a:blipFill>
            <a:ln>
              <a:noFill/>
            </a:ln>
          </p:spPr>
        </p:sp>
      </p:grpSp>
      <p:sp>
        <p:nvSpPr>
          <p:cNvPr id="146" name="Google Shape;146;p5"/>
          <p:cNvSpPr/>
          <p:nvPr/>
        </p:nvSpPr>
        <p:spPr>
          <a:xfrm>
            <a:off x="10346409" y="1609702"/>
            <a:ext cx="5177501" cy="2135719"/>
          </a:xfrm>
          <a:custGeom>
            <a:rect b="b" l="l" r="r" t="t"/>
            <a:pathLst>
              <a:path extrusionOk="0" h="2135719" w="5177501">
                <a:moveTo>
                  <a:pt x="0" y="0"/>
                </a:moveTo>
                <a:lnTo>
                  <a:pt x="5177501" y="0"/>
                </a:lnTo>
                <a:lnTo>
                  <a:pt x="5177501" y="2135719"/>
                </a:lnTo>
                <a:lnTo>
                  <a:pt x="0" y="2135719"/>
                </a:lnTo>
                <a:lnTo>
                  <a:pt x="0" y="0"/>
                </a:lnTo>
                <a:close/>
              </a:path>
            </a:pathLst>
          </a:custGeom>
          <a:blipFill rotWithShape="1">
            <a:blip r:embed="rId9">
              <a:alphaModFix/>
            </a:blip>
            <a:stretch>
              <a:fillRect b="0" l="0" r="0" t="0"/>
            </a:stretch>
          </a:blipFill>
          <a:ln>
            <a:noFill/>
          </a:ln>
        </p:spPr>
      </p:sp>
      <p:sp>
        <p:nvSpPr>
          <p:cNvPr id="147" name="Google Shape;147;p5"/>
          <p:cNvSpPr/>
          <p:nvPr/>
        </p:nvSpPr>
        <p:spPr>
          <a:xfrm>
            <a:off x="8734903" y="2677562"/>
            <a:ext cx="1907172" cy="3132931"/>
          </a:xfrm>
          <a:custGeom>
            <a:rect b="b" l="l" r="r" t="t"/>
            <a:pathLst>
              <a:path extrusionOk="0" h="3132931" w="1907172">
                <a:moveTo>
                  <a:pt x="0" y="0"/>
                </a:moveTo>
                <a:lnTo>
                  <a:pt x="1907172" y="0"/>
                </a:lnTo>
                <a:lnTo>
                  <a:pt x="1907172" y="3132931"/>
                </a:lnTo>
                <a:lnTo>
                  <a:pt x="0" y="3132931"/>
                </a:lnTo>
                <a:lnTo>
                  <a:pt x="0" y="0"/>
                </a:lnTo>
                <a:close/>
              </a:path>
            </a:pathLst>
          </a:custGeom>
          <a:blipFill rotWithShape="1">
            <a:blip r:embed="rId10">
              <a:alphaModFix/>
            </a:blip>
            <a:stretch>
              <a:fillRect b="0" l="0" r="0" t="0"/>
            </a:stretch>
          </a:blipFill>
          <a:ln>
            <a:noFill/>
          </a:ln>
        </p:spPr>
      </p:sp>
      <p:sp>
        <p:nvSpPr>
          <p:cNvPr id="148" name="Google Shape;148;p5"/>
          <p:cNvSpPr/>
          <p:nvPr/>
        </p:nvSpPr>
        <p:spPr>
          <a:xfrm>
            <a:off x="7388986" y="2799872"/>
            <a:ext cx="2151670" cy="2151670"/>
          </a:xfrm>
          <a:custGeom>
            <a:rect b="b" l="l" r="r" t="t"/>
            <a:pathLst>
              <a:path extrusionOk="0" h="2151670" w="2151670">
                <a:moveTo>
                  <a:pt x="0" y="0"/>
                </a:moveTo>
                <a:lnTo>
                  <a:pt x="2151670" y="0"/>
                </a:lnTo>
                <a:lnTo>
                  <a:pt x="2151670" y="2151670"/>
                </a:lnTo>
                <a:lnTo>
                  <a:pt x="0" y="2151670"/>
                </a:lnTo>
                <a:lnTo>
                  <a:pt x="0" y="0"/>
                </a:lnTo>
                <a:close/>
              </a:path>
            </a:pathLst>
          </a:custGeom>
          <a:blipFill rotWithShape="1">
            <a:blip r:embed="rId11">
              <a:alphaModFix/>
            </a:blip>
            <a:stretch>
              <a:fillRect b="0" l="0" r="0" t="0"/>
            </a:stretch>
          </a:blipFill>
          <a:ln>
            <a:noFill/>
          </a:ln>
        </p:spPr>
      </p:sp>
      <p:sp>
        <p:nvSpPr>
          <p:cNvPr id="149" name="Google Shape;149;p5"/>
          <p:cNvSpPr/>
          <p:nvPr/>
        </p:nvSpPr>
        <p:spPr>
          <a:xfrm>
            <a:off x="6316389" y="4054112"/>
            <a:ext cx="4837028" cy="3202777"/>
          </a:xfrm>
          <a:custGeom>
            <a:rect b="b" l="l" r="r" t="t"/>
            <a:pathLst>
              <a:path extrusionOk="0" h="3202777" w="4837028">
                <a:moveTo>
                  <a:pt x="0" y="0"/>
                </a:moveTo>
                <a:lnTo>
                  <a:pt x="4837028" y="0"/>
                </a:lnTo>
                <a:lnTo>
                  <a:pt x="4837028" y="3202776"/>
                </a:lnTo>
                <a:lnTo>
                  <a:pt x="0" y="3202776"/>
                </a:lnTo>
                <a:lnTo>
                  <a:pt x="0" y="0"/>
                </a:lnTo>
                <a:close/>
              </a:path>
            </a:pathLst>
          </a:custGeom>
          <a:blipFill rotWithShape="1">
            <a:blip r:embed="rId12">
              <a:alphaModFix/>
            </a:blip>
            <a:stretch>
              <a:fillRect b="0" l="-2061" r="0" t="0"/>
            </a:stretch>
          </a:blipFill>
          <a:ln>
            <a:noFill/>
          </a:ln>
        </p:spPr>
      </p:sp>
      <p:sp>
        <p:nvSpPr>
          <p:cNvPr id="150" name="Google Shape;150;p5"/>
          <p:cNvSpPr txBox="1"/>
          <p:nvPr/>
        </p:nvSpPr>
        <p:spPr>
          <a:xfrm>
            <a:off x="641580" y="971548"/>
            <a:ext cx="5064600" cy="51348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53" u="none" cap="none" strike="noStrike">
                <a:solidFill>
                  <a:srgbClr val="FFFFFF"/>
                </a:solidFill>
                <a:latin typeface="Arial"/>
                <a:ea typeface="Arial"/>
                <a:cs typeface="Arial"/>
                <a:sym typeface="Arial"/>
              </a:rPr>
              <a:t>Nuestra solución </a:t>
            </a:r>
            <a:r>
              <a:rPr lang="en-US" sz="2453">
                <a:solidFill>
                  <a:srgbClr val="FFFFFF"/>
                </a:solidFill>
              </a:rPr>
              <a:t>está</a:t>
            </a:r>
            <a:r>
              <a:rPr b="0" i="0" lang="en-US" sz="2453" u="none" cap="none" strike="noStrike">
                <a:solidFill>
                  <a:srgbClr val="FFFFFF"/>
                </a:solidFill>
                <a:latin typeface="Arial"/>
                <a:ea typeface="Arial"/>
                <a:cs typeface="Arial"/>
                <a:sym typeface="Arial"/>
              </a:rPr>
              <a:t> basada en desarrollar una página web que contenga el </a:t>
            </a:r>
            <a:r>
              <a:rPr lang="en-US" sz="2453">
                <a:solidFill>
                  <a:srgbClr val="FFFFFF"/>
                </a:solidFill>
              </a:rPr>
              <a:t>catálogo</a:t>
            </a:r>
            <a:r>
              <a:rPr b="0" i="0" lang="en-US" sz="2453" u="none" cap="none" strike="noStrike">
                <a:solidFill>
                  <a:srgbClr val="FFFFFF"/>
                </a:solidFill>
                <a:latin typeface="Arial"/>
                <a:ea typeface="Arial"/>
                <a:cs typeface="Arial"/>
                <a:sym typeface="Arial"/>
              </a:rPr>
              <a:t> completo de nuestro cliente, crear una subasta online de productos “</a:t>
            </a:r>
            <a:r>
              <a:rPr lang="en-US" sz="2453">
                <a:solidFill>
                  <a:srgbClr val="FFFFFF"/>
                </a:solidFill>
              </a:rPr>
              <a:t>únicos</a:t>
            </a:r>
            <a:r>
              <a:rPr b="0" i="0" lang="en-US" sz="2453" u="none" cap="none" strike="noStrike">
                <a:solidFill>
                  <a:srgbClr val="FFFFFF"/>
                </a:solidFill>
                <a:latin typeface="Arial"/>
                <a:ea typeface="Arial"/>
                <a:cs typeface="Arial"/>
                <a:sym typeface="Arial"/>
              </a:rPr>
              <a:t>”, la posibilidad de poder crear tu propia carta, generar reportes financieros para la toma de decisiones, capacidad de generar </a:t>
            </a:r>
            <a:r>
              <a:rPr lang="en-US" sz="2453">
                <a:solidFill>
                  <a:srgbClr val="FFFFFF"/>
                </a:solidFill>
              </a:rPr>
              <a:t>voucher </a:t>
            </a:r>
            <a:r>
              <a:rPr b="0" i="0" lang="en-US" sz="2453" u="none" cap="none" strike="noStrike">
                <a:solidFill>
                  <a:srgbClr val="FFFFFF"/>
                </a:solidFill>
                <a:latin typeface="Arial"/>
                <a:ea typeface="Arial"/>
                <a:cs typeface="Arial"/>
                <a:sym typeface="Arial"/>
              </a:rPr>
              <a:t>posterior a la compra.</a:t>
            </a:r>
            <a:endParaRPr/>
          </a:p>
        </p:txBody>
      </p:sp>
      <p:sp>
        <p:nvSpPr>
          <p:cNvPr id="151" name="Google Shape;151;p5"/>
          <p:cNvSpPr txBox="1"/>
          <p:nvPr/>
        </p:nvSpPr>
        <p:spPr>
          <a:xfrm>
            <a:off x="4452368" y="228450"/>
            <a:ext cx="10782300" cy="9081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5899" u="none" cap="none" strike="noStrike">
                <a:solidFill>
                  <a:srgbClr val="FFFFFF"/>
                </a:solidFill>
                <a:latin typeface="Arial"/>
                <a:ea typeface="Arial"/>
                <a:cs typeface="Arial"/>
                <a:sym typeface="Arial"/>
              </a:rPr>
              <a:t>SOLUCIÓN DEL PROYECTO</a:t>
            </a:r>
            <a:endParaRPr sz="100"/>
          </a:p>
        </p:txBody>
      </p:sp>
      <p:sp>
        <p:nvSpPr>
          <p:cNvPr id="152" name="Google Shape;152;p5"/>
          <p:cNvSpPr txBox="1"/>
          <p:nvPr/>
        </p:nvSpPr>
        <p:spPr>
          <a:xfrm>
            <a:off x="521980" y="6158066"/>
            <a:ext cx="8567100" cy="2491800"/>
          </a:xfrm>
          <a:prstGeom prst="rect">
            <a:avLst/>
          </a:prstGeom>
          <a:noFill/>
          <a:ln>
            <a:noFill/>
          </a:ln>
        </p:spPr>
        <p:txBody>
          <a:bodyPr anchorCtr="0" anchor="t" bIns="0" lIns="0" spcFirstLastPara="1" rIns="0" wrap="square" tIns="0">
            <a:spAutoFit/>
          </a:bodyPr>
          <a:lstStyle/>
          <a:p>
            <a:pPr indent="-264830" lvl="1" marL="529659" marR="0" rtl="0" algn="l">
              <a:lnSpc>
                <a:spcPct val="139991"/>
              </a:lnSpc>
              <a:spcBef>
                <a:spcPts val="0"/>
              </a:spcBef>
              <a:spcAft>
                <a:spcPts val="0"/>
              </a:spcAft>
              <a:buClr>
                <a:srgbClr val="FFFFFF"/>
              </a:buClr>
              <a:buSzPts val="2453"/>
              <a:buFont typeface="Arial"/>
              <a:buChar char="•"/>
            </a:pPr>
            <a:r>
              <a:rPr b="0" i="0" lang="en-US" sz="2453" u="none" cap="none" strike="noStrike">
                <a:solidFill>
                  <a:srgbClr val="FFFFFF"/>
                </a:solidFill>
                <a:latin typeface="Arial"/>
                <a:ea typeface="Arial"/>
                <a:cs typeface="Arial"/>
                <a:sym typeface="Arial"/>
              </a:rPr>
              <a:t>Subastas en </a:t>
            </a:r>
            <a:r>
              <a:rPr lang="en-US" sz="2453">
                <a:solidFill>
                  <a:srgbClr val="FFFFFF"/>
                </a:solidFill>
              </a:rPr>
              <a:t>línea</a:t>
            </a:r>
            <a:endParaRPr/>
          </a:p>
          <a:p>
            <a:pPr indent="-264830" lvl="1" marL="529659" marR="0" rtl="0" algn="l">
              <a:lnSpc>
                <a:spcPct val="139991"/>
              </a:lnSpc>
              <a:spcBef>
                <a:spcPts val="0"/>
              </a:spcBef>
              <a:spcAft>
                <a:spcPts val="0"/>
              </a:spcAft>
              <a:buClr>
                <a:srgbClr val="FFFFFF"/>
              </a:buClr>
              <a:buSzPts val="2453"/>
              <a:buFont typeface="Arial"/>
              <a:buChar char="•"/>
            </a:pPr>
            <a:r>
              <a:rPr b="0" i="0" lang="en-US" sz="2453" u="none" cap="none" strike="noStrike">
                <a:solidFill>
                  <a:srgbClr val="FFFFFF"/>
                </a:solidFill>
                <a:latin typeface="Arial"/>
                <a:ea typeface="Arial"/>
                <a:cs typeface="Arial"/>
                <a:sym typeface="Arial"/>
              </a:rPr>
              <a:t>Personalización de carta propia</a:t>
            </a:r>
            <a:endParaRPr/>
          </a:p>
          <a:p>
            <a:pPr indent="-264830" lvl="1" marL="529659" marR="0" rtl="0" algn="l">
              <a:lnSpc>
                <a:spcPct val="139991"/>
              </a:lnSpc>
              <a:spcBef>
                <a:spcPts val="0"/>
              </a:spcBef>
              <a:spcAft>
                <a:spcPts val="0"/>
              </a:spcAft>
              <a:buClr>
                <a:srgbClr val="FFFFFF"/>
              </a:buClr>
              <a:buSzPts val="2453"/>
              <a:buFont typeface="Arial"/>
              <a:buChar char="•"/>
            </a:pPr>
            <a:r>
              <a:rPr b="0" i="0" lang="en-US" sz="2453" u="none" cap="none" strike="noStrike">
                <a:solidFill>
                  <a:srgbClr val="FFFFFF"/>
                </a:solidFill>
                <a:latin typeface="Arial"/>
                <a:ea typeface="Arial"/>
                <a:cs typeface="Arial"/>
                <a:sym typeface="Arial"/>
              </a:rPr>
              <a:t>Tecnología NFC</a:t>
            </a:r>
            <a:endParaRPr/>
          </a:p>
          <a:p>
            <a:pPr indent="-264830" lvl="1" marL="529659" marR="0" rtl="0" algn="l">
              <a:lnSpc>
                <a:spcPct val="139991"/>
              </a:lnSpc>
              <a:spcBef>
                <a:spcPts val="0"/>
              </a:spcBef>
              <a:spcAft>
                <a:spcPts val="0"/>
              </a:spcAft>
              <a:buClr>
                <a:srgbClr val="FFFFFF"/>
              </a:buClr>
              <a:buSzPts val="2453"/>
              <a:buFont typeface="Arial"/>
              <a:buChar char="•"/>
            </a:pPr>
            <a:r>
              <a:rPr b="0" i="0" lang="en-US" sz="2453" u="none" cap="none" strike="noStrike">
                <a:solidFill>
                  <a:srgbClr val="FFFFFF"/>
                </a:solidFill>
                <a:latin typeface="Arial"/>
                <a:ea typeface="Arial"/>
                <a:cs typeface="Arial"/>
                <a:sym typeface="Arial"/>
              </a:rPr>
              <a:t>Sistema de pago</a:t>
            </a:r>
            <a:endParaRPr/>
          </a:p>
          <a:p>
            <a:pPr indent="-264830" lvl="1" marL="529659" marR="0" rtl="0" algn="l">
              <a:lnSpc>
                <a:spcPct val="139991"/>
              </a:lnSpc>
              <a:spcBef>
                <a:spcPts val="0"/>
              </a:spcBef>
              <a:spcAft>
                <a:spcPts val="0"/>
              </a:spcAft>
              <a:buClr>
                <a:srgbClr val="FFFFFF"/>
              </a:buClr>
              <a:buSzPts val="2453"/>
              <a:buFont typeface="Arial"/>
              <a:buChar char="•"/>
            </a:pPr>
            <a:r>
              <a:rPr b="0" i="0" lang="en-US" sz="2453" u="none" cap="none" strike="noStrike">
                <a:solidFill>
                  <a:srgbClr val="FFFFFF"/>
                </a:solidFill>
                <a:latin typeface="Arial"/>
                <a:ea typeface="Arial"/>
                <a:cs typeface="Arial"/>
                <a:sym typeface="Arial"/>
              </a:rPr>
              <a:t>Reporteria financiera</a:t>
            </a:r>
            <a:endParaRPr/>
          </a:p>
        </p:txBody>
      </p:sp>
      <p:sp>
        <p:nvSpPr>
          <p:cNvPr id="153" name="Google Shape;153;p5"/>
          <p:cNvSpPr txBox="1"/>
          <p:nvPr/>
        </p:nvSpPr>
        <p:spPr>
          <a:xfrm>
            <a:off x="14829162" y="971550"/>
            <a:ext cx="1104535" cy="514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02</a:t>
            </a:r>
            <a:endParaRPr/>
          </a:p>
        </p:txBody>
      </p:sp>
      <p:pic>
        <p:nvPicPr>
          <p:cNvPr id="154" name="Google Shape;154;p5"/>
          <p:cNvPicPr preferRelativeResize="0"/>
          <p:nvPr/>
        </p:nvPicPr>
        <p:blipFill>
          <a:blip r:embed="rId13">
            <a:alphaModFix/>
          </a:blip>
          <a:stretch>
            <a:fillRect/>
          </a:stretch>
        </p:blipFill>
        <p:spPr>
          <a:xfrm>
            <a:off x="15839700" y="2130273"/>
            <a:ext cx="1681376" cy="3736426"/>
          </a:xfrm>
          <a:prstGeom prst="rect">
            <a:avLst/>
          </a:prstGeom>
          <a:noFill/>
          <a:ln>
            <a:noFill/>
          </a:ln>
        </p:spPr>
      </p:pic>
      <p:pic>
        <p:nvPicPr>
          <p:cNvPr id="155" name="Google Shape;155;p5"/>
          <p:cNvPicPr preferRelativeResize="0"/>
          <p:nvPr/>
        </p:nvPicPr>
        <p:blipFill>
          <a:blip r:embed="rId14">
            <a:alphaModFix/>
          </a:blip>
          <a:stretch>
            <a:fillRect/>
          </a:stretch>
        </p:blipFill>
        <p:spPr>
          <a:xfrm rot="5">
            <a:off x="15624054" y="6040296"/>
            <a:ext cx="2186667" cy="29155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59" name="Shape 159"/>
        <p:cNvGrpSpPr/>
        <p:nvPr/>
      </p:nvGrpSpPr>
      <p:grpSpPr>
        <a:xfrm>
          <a:off x="0" y="0"/>
          <a:ext cx="0" cy="0"/>
          <a:chOff x="0" y="0"/>
          <a:chExt cx="0" cy="0"/>
        </a:xfrm>
      </p:grpSpPr>
      <p:sp>
        <p:nvSpPr>
          <p:cNvPr id="160" name="Google Shape;160;p6"/>
          <p:cNvSpPr txBox="1"/>
          <p:nvPr/>
        </p:nvSpPr>
        <p:spPr>
          <a:xfrm>
            <a:off x="2945599" y="1016750"/>
            <a:ext cx="8208600" cy="24009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6499" u="none" cap="none" strike="noStrike">
                <a:solidFill>
                  <a:srgbClr val="FFFFFF"/>
                </a:solidFill>
                <a:latin typeface="Arial"/>
                <a:ea typeface="Arial"/>
                <a:cs typeface="Arial"/>
                <a:sym typeface="Arial"/>
              </a:rPr>
              <a:t>OBJETIVO DEL PROYECTO</a:t>
            </a:r>
            <a:endParaRPr sz="100"/>
          </a:p>
        </p:txBody>
      </p:sp>
      <p:sp>
        <p:nvSpPr>
          <p:cNvPr id="161" name="Google Shape;161;p6"/>
          <p:cNvSpPr txBox="1"/>
          <p:nvPr/>
        </p:nvSpPr>
        <p:spPr>
          <a:xfrm>
            <a:off x="9741547" y="826522"/>
            <a:ext cx="1104535" cy="5144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03</a:t>
            </a:r>
            <a:endParaRPr/>
          </a:p>
        </p:txBody>
      </p:sp>
      <p:sp>
        <p:nvSpPr>
          <p:cNvPr id="162" name="Google Shape;162;p6"/>
          <p:cNvSpPr txBox="1"/>
          <p:nvPr/>
        </p:nvSpPr>
        <p:spPr>
          <a:xfrm>
            <a:off x="2930662" y="4114438"/>
            <a:ext cx="7040751" cy="3077096"/>
          </a:xfrm>
          <a:prstGeom prst="rect">
            <a:avLst/>
          </a:prstGeom>
          <a:noFill/>
          <a:ln>
            <a:noFill/>
          </a:ln>
        </p:spPr>
        <p:txBody>
          <a:bodyPr anchorCtr="0" anchor="t" bIns="0" lIns="0" spcFirstLastPara="1" rIns="0" wrap="square" tIns="0">
            <a:spAutoFit/>
          </a:bodyPr>
          <a:lstStyle/>
          <a:p>
            <a:pPr indent="0" lvl="0" marL="0" marR="0" rtl="0" algn="l">
              <a:lnSpc>
                <a:spcPct val="139975"/>
              </a:lnSpc>
              <a:spcBef>
                <a:spcPts val="0"/>
              </a:spcBef>
              <a:spcAft>
                <a:spcPts val="0"/>
              </a:spcAft>
              <a:buNone/>
            </a:pPr>
            <a:r>
              <a:rPr b="0" i="0" lang="en-US" sz="2464" u="none" cap="none" strike="noStrike">
                <a:solidFill>
                  <a:srgbClr val="FFFFFF"/>
                </a:solidFill>
                <a:latin typeface="Arial"/>
                <a:ea typeface="Arial"/>
                <a:cs typeface="Arial"/>
                <a:sym typeface="Arial"/>
              </a:rPr>
              <a:t>Desarrollar una página web que permita al emprendimiento NM collections realizar ventas de sus cartas personalizadas de manera que sea accesible al menos en Santiago y una app móvil funcional que reaccione a las cartas coleccionables del emprendedor y aporte un valor diferencial en el mercado.</a:t>
            </a:r>
            <a:endParaRPr/>
          </a:p>
        </p:txBody>
      </p:sp>
      <p:pic>
        <p:nvPicPr>
          <p:cNvPr id="163" name="Google Shape;163;p6"/>
          <p:cNvPicPr preferRelativeResize="0"/>
          <p:nvPr/>
        </p:nvPicPr>
        <p:blipFill rotWithShape="1">
          <a:blip r:embed="rId3">
            <a:alphaModFix/>
          </a:blip>
          <a:srcRect b="0" l="9948" r="44766" t="0"/>
          <a:stretch/>
        </p:blipFill>
        <p:spPr>
          <a:xfrm>
            <a:off x="11296014" y="0"/>
            <a:ext cx="6991986" cy="10287000"/>
          </a:xfrm>
          <a:prstGeom prst="rect">
            <a:avLst/>
          </a:prstGeom>
          <a:noFill/>
          <a:ln>
            <a:noFill/>
          </a:ln>
        </p:spPr>
      </p:pic>
      <p:pic>
        <p:nvPicPr>
          <p:cNvPr id="164" name="Google Shape;164;p6"/>
          <p:cNvPicPr preferRelativeResize="0"/>
          <p:nvPr/>
        </p:nvPicPr>
        <p:blipFill rotWithShape="1">
          <a:blip r:embed="rId3">
            <a:alphaModFix/>
          </a:blip>
          <a:srcRect b="0" l="67355" r="19293" t="0"/>
          <a:stretch/>
        </p:blipFill>
        <p:spPr>
          <a:xfrm>
            <a:off x="0" y="0"/>
            <a:ext cx="2061317" cy="1028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68" name="Shape 168"/>
        <p:cNvGrpSpPr/>
        <p:nvPr/>
      </p:nvGrpSpPr>
      <p:grpSpPr>
        <a:xfrm>
          <a:off x="0" y="0"/>
          <a:ext cx="0" cy="0"/>
          <a:chOff x="0" y="0"/>
          <a:chExt cx="0" cy="0"/>
        </a:xfrm>
      </p:grpSpPr>
      <p:sp>
        <p:nvSpPr>
          <p:cNvPr id="169" name="Google Shape;169;p7"/>
          <p:cNvSpPr txBox="1"/>
          <p:nvPr/>
        </p:nvSpPr>
        <p:spPr>
          <a:xfrm>
            <a:off x="6718520" y="5309364"/>
            <a:ext cx="2836041" cy="5144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04</a:t>
            </a:r>
            <a:endParaRPr/>
          </a:p>
        </p:txBody>
      </p:sp>
      <p:pic>
        <p:nvPicPr>
          <p:cNvPr id="170" name="Google Shape;170;p7"/>
          <p:cNvPicPr preferRelativeResize="0"/>
          <p:nvPr/>
        </p:nvPicPr>
        <p:blipFill rotWithShape="1">
          <a:blip r:embed="rId3">
            <a:alphaModFix/>
          </a:blip>
          <a:srcRect b="43767" l="0" r="0" t="18592"/>
          <a:stretch/>
        </p:blipFill>
        <p:spPr>
          <a:xfrm>
            <a:off x="14952" y="0"/>
            <a:ext cx="18288003" cy="4586113"/>
          </a:xfrm>
          <a:prstGeom prst="rect">
            <a:avLst/>
          </a:prstGeom>
          <a:noFill/>
          <a:ln>
            <a:noFill/>
          </a:ln>
        </p:spPr>
      </p:pic>
      <p:sp>
        <p:nvSpPr>
          <p:cNvPr id="171" name="Google Shape;171;p7"/>
          <p:cNvSpPr txBox="1"/>
          <p:nvPr/>
        </p:nvSpPr>
        <p:spPr>
          <a:xfrm>
            <a:off x="796600" y="4586125"/>
            <a:ext cx="8217300" cy="23271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6299" u="none" cap="none" strike="noStrike">
                <a:solidFill>
                  <a:srgbClr val="FFFFFF"/>
                </a:solidFill>
                <a:latin typeface="Arial"/>
                <a:ea typeface="Arial"/>
                <a:cs typeface="Arial"/>
                <a:sym typeface="Arial"/>
              </a:rPr>
              <a:t>METAS DEL PROYECTO</a:t>
            </a:r>
            <a:endParaRPr sz="100"/>
          </a:p>
        </p:txBody>
      </p:sp>
      <p:sp>
        <p:nvSpPr>
          <p:cNvPr id="172" name="Google Shape;172;p7"/>
          <p:cNvSpPr txBox="1"/>
          <p:nvPr/>
        </p:nvSpPr>
        <p:spPr>
          <a:xfrm>
            <a:off x="796598" y="6857091"/>
            <a:ext cx="8347402" cy="1747159"/>
          </a:xfrm>
          <a:prstGeom prst="rect">
            <a:avLst/>
          </a:prstGeom>
          <a:noFill/>
          <a:ln>
            <a:noFill/>
          </a:ln>
        </p:spPr>
        <p:txBody>
          <a:bodyPr anchorCtr="0" anchor="t" bIns="0" lIns="0" spcFirstLastPara="1" rIns="0" wrap="square" tIns="0">
            <a:spAutoFit/>
          </a:bodyPr>
          <a:lstStyle/>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Realizar ventas dentro de la página.</a:t>
            </a:r>
            <a:endParaRPr/>
          </a:p>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Personalizar una carta en conjunto de una foto</a:t>
            </a:r>
            <a:endParaRPr/>
          </a:p>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Implementacion de logica de Subastas de productos exclusivos</a:t>
            </a:r>
            <a:endParaRPr/>
          </a:p>
        </p:txBody>
      </p:sp>
      <p:sp>
        <p:nvSpPr>
          <p:cNvPr id="173" name="Google Shape;173;p7"/>
          <p:cNvSpPr txBox="1"/>
          <p:nvPr/>
        </p:nvSpPr>
        <p:spPr>
          <a:xfrm>
            <a:off x="8594725" y="6857091"/>
            <a:ext cx="9559925" cy="1747159"/>
          </a:xfrm>
          <a:prstGeom prst="rect">
            <a:avLst/>
          </a:prstGeom>
          <a:noFill/>
          <a:ln>
            <a:noFill/>
          </a:ln>
        </p:spPr>
        <p:txBody>
          <a:bodyPr anchorCtr="0" anchor="t" bIns="0" lIns="0" spcFirstLastPara="1" rIns="0" wrap="square" tIns="0">
            <a:spAutoFit/>
          </a:bodyPr>
          <a:lstStyle/>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Implementación de tecnología NFC</a:t>
            </a:r>
            <a:endParaRPr/>
          </a:p>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Proteger la información de los usuarios ya que contiene información sensible como tarjetas de pago, dirección y nombre del usuario.</a:t>
            </a:r>
            <a:endParaRPr/>
          </a:p>
          <a:p>
            <a:pPr indent="-266014" lvl="1" marL="532027" marR="0" rtl="0" algn="l">
              <a:lnSpc>
                <a:spcPct val="139975"/>
              </a:lnSpc>
              <a:spcBef>
                <a:spcPts val="0"/>
              </a:spcBef>
              <a:spcAft>
                <a:spcPts val="0"/>
              </a:spcAft>
              <a:buClr>
                <a:srgbClr val="FFFFFF"/>
              </a:buClr>
              <a:buSzPts val="2464"/>
              <a:buFont typeface="Arial"/>
              <a:buChar char="•"/>
            </a:pPr>
            <a:r>
              <a:rPr b="0" i="0" lang="en-US" sz="2464" u="none" cap="none" strike="noStrike">
                <a:solidFill>
                  <a:srgbClr val="FFFFFF"/>
                </a:solidFill>
                <a:latin typeface="Arial"/>
                <a:ea typeface="Arial"/>
                <a:cs typeface="Arial"/>
                <a:sym typeface="Arial"/>
              </a:rPr>
              <a:t>Generar reportes a la pyme para la toma de decisiones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77" name="Shape 177"/>
        <p:cNvGrpSpPr/>
        <p:nvPr/>
      </p:nvGrpSpPr>
      <p:grpSpPr>
        <a:xfrm>
          <a:off x="0" y="0"/>
          <a:ext cx="0" cy="0"/>
          <a:chOff x="0" y="0"/>
          <a:chExt cx="0" cy="0"/>
        </a:xfrm>
      </p:grpSpPr>
      <p:sp>
        <p:nvSpPr>
          <p:cNvPr id="178" name="Google Shape;178;p8"/>
          <p:cNvSpPr/>
          <p:nvPr/>
        </p:nvSpPr>
        <p:spPr>
          <a:xfrm>
            <a:off x="3571959" y="1028700"/>
            <a:ext cx="10721350" cy="8946062"/>
          </a:xfrm>
          <a:custGeom>
            <a:rect b="b" l="l" r="r" t="t"/>
            <a:pathLst>
              <a:path extrusionOk="0" h="8946062" w="10721350">
                <a:moveTo>
                  <a:pt x="0" y="0"/>
                </a:moveTo>
                <a:lnTo>
                  <a:pt x="10721350" y="0"/>
                </a:lnTo>
                <a:lnTo>
                  <a:pt x="10721350" y="8946062"/>
                </a:lnTo>
                <a:lnTo>
                  <a:pt x="0" y="8946062"/>
                </a:lnTo>
                <a:lnTo>
                  <a:pt x="0" y="0"/>
                </a:lnTo>
                <a:close/>
              </a:path>
            </a:pathLst>
          </a:custGeom>
          <a:blipFill rotWithShape="1">
            <a:blip r:embed="rId3">
              <a:alphaModFix/>
            </a:blip>
            <a:stretch>
              <a:fillRect b="0" l="0" r="0" t="0"/>
            </a:stretch>
          </a:blipFill>
          <a:ln>
            <a:noFill/>
          </a:ln>
        </p:spPr>
      </p:sp>
      <p:sp>
        <p:nvSpPr>
          <p:cNvPr id="179" name="Google Shape;179;p8"/>
          <p:cNvSpPr txBox="1"/>
          <p:nvPr/>
        </p:nvSpPr>
        <p:spPr>
          <a:xfrm>
            <a:off x="4572000" y="67675"/>
            <a:ext cx="10798200" cy="11082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7199" u="none" cap="none" strike="noStrike">
                <a:solidFill>
                  <a:srgbClr val="FFFFFF"/>
                </a:solidFill>
                <a:latin typeface="Arial"/>
                <a:ea typeface="Arial"/>
                <a:cs typeface="Arial"/>
                <a:sym typeface="Arial"/>
              </a:rPr>
              <a:t>ARQUITECTURA</a:t>
            </a:r>
            <a:endParaRPr sz="100"/>
          </a:p>
        </p:txBody>
      </p:sp>
      <p:sp>
        <p:nvSpPr>
          <p:cNvPr id="180" name="Google Shape;180;p8"/>
          <p:cNvSpPr txBox="1"/>
          <p:nvPr/>
        </p:nvSpPr>
        <p:spPr>
          <a:xfrm>
            <a:off x="17735733" y="67664"/>
            <a:ext cx="1104535" cy="5144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020"/>
        </a:solidFill>
      </p:bgPr>
    </p:bg>
    <p:spTree>
      <p:nvGrpSpPr>
        <p:cNvPr id="184" name="Shape 184"/>
        <p:cNvGrpSpPr/>
        <p:nvPr/>
      </p:nvGrpSpPr>
      <p:grpSpPr>
        <a:xfrm>
          <a:off x="0" y="0"/>
          <a:ext cx="0" cy="0"/>
          <a:chOff x="0" y="0"/>
          <a:chExt cx="0" cy="0"/>
        </a:xfrm>
      </p:grpSpPr>
      <p:pic>
        <p:nvPicPr>
          <p:cNvPr id="185" name="Google Shape;185;p9"/>
          <p:cNvPicPr preferRelativeResize="0"/>
          <p:nvPr/>
        </p:nvPicPr>
        <p:blipFill rotWithShape="1">
          <a:blip r:embed="rId3">
            <a:alphaModFix/>
          </a:blip>
          <a:srcRect b="6393" l="0" r="0" t="61884"/>
          <a:stretch/>
        </p:blipFill>
        <p:spPr>
          <a:xfrm>
            <a:off x="0" y="6422075"/>
            <a:ext cx="18288000" cy="3864925"/>
          </a:xfrm>
          <a:prstGeom prst="rect">
            <a:avLst/>
          </a:prstGeom>
          <a:noFill/>
          <a:ln>
            <a:noFill/>
          </a:ln>
        </p:spPr>
      </p:pic>
      <p:sp>
        <p:nvSpPr>
          <p:cNvPr id="186" name="Google Shape;186;p9"/>
          <p:cNvSpPr txBox="1"/>
          <p:nvPr/>
        </p:nvSpPr>
        <p:spPr>
          <a:xfrm>
            <a:off x="1028700" y="377775"/>
            <a:ext cx="13654200" cy="1015800"/>
          </a:xfrm>
          <a:prstGeom prst="rect">
            <a:avLst/>
          </a:prstGeom>
          <a:noFill/>
          <a:ln>
            <a:noFill/>
          </a:ln>
        </p:spPr>
        <p:txBody>
          <a:bodyPr anchorCtr="0" anchor="t" bIns="0" lIns="0" spcFirstLastPara="1" rIns="0" wrap="square" tIns="0">
            <a:spAutoFit/>
          </a:bodyPr>
          <a:lstStyle/>
          <a:p>
            <a:pPr indent="0" lvl="0" marL="0" marR="0" rtl="0" algn="l">
              <a:lnSpc>
                <a:spcPct val="140004"/>
              </a:lnSpc>
              <a:spcBef>
                <a:spcPts val="0"/>
              </a:spcBef>
              <a:spcAft>
                <a:spcPts val="0"/>
              </a:spcAft>
              <a:buNone/>
            </a:pPr>
            <a:r>
              <a:rPr b="1" i="0" lang="en-US" sz="6599" u="none" cap="none" strike="noStrike">
                <a:solidFill>
                  <a:srgbClr val="FFFFFF"/>
                </a:solidFill>
                <a:latin typeface="Arial"/>
                <a:ea typeface="Arial"/>
                <a:cs typeface="Arial"/>
                <a:sym typeface="Arial"/>
              </a:rPr>
              <a:t>CONCLUSIONES</a:t>
            </a:r>
            <a:endParaRPr sz="100"/>
          </a:p>
        </p:txBody>
      </p:sp>
      <p:sp>
        <p:nvSpPr>
          <p:cNvPr id="187" name="Google Shape;187;p9"/>
          <p:cNvSpPr txBox="1"/>
          <p:nvPr/>
        </p:nvSpPr>
        <p:spPr>
          <a:xfrm>
            <a:off x="7856504" y="539633"/>
            <a:ext cx="28359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1" lang="en-US" sz="3000" u="none" cap="none" strike="noStrike">
                <a:solidFill>
                  <a:srgbClr val="FFFFFF"/>
                </a:solidFill>
                <a:latin typeface="Playfair Display"/>
                <a:ea typeface="Playfair Display"/>
                <a:cs typeface="Playfair Display"/>
                <a:sym typeface="Playfair Display"/>
              </a:rPr>
              <a:t>06</a:t>
            </a:r>
            <a:endParaRPr/>
          </a:p>
        </p:txBody>
      </p:sp>
      <p:sp>
        <p:nvSpPr>
          <p:cNvPr id="188" name="Google Shape;188;p9"/>
          <p:cNvSpPr txBox="1"/>
          <p:nvPr/>
        </p:nvSpPr>
        <p:spPr>
          <a:xfrm>
            <a:off x="1028700" y="2646049"/>
            <a:ext cx="8623800" cy="3564600"/>
          </a:xfrm>
          <a:prstGeom prst="rect">
            <a:avLst/>
          </a:prstGeom>
          <a:noFill/>
          <a:ln>
            <a:noFill/>
          </a:ln>
        </p:spPr>
        <p:txBody>
          <a:bodyPr anchorCtr="0" anchor="t" bIns="0" lIns="0" spcFirstLastPara="1" rIns="0" wrap="square" tIns="0">
            <a:spAutoFit/>
          </a:bodyPr>
          <a:lstStyle/>
          <a:p>
            <a:pPr indent="0" lvl="0" marL="0" marR="0" rtl="0" algn="l">
              <a:lnSpc>
                <a:spcPct val="139975"/>
              </a:lnSpc>
              <a:spcBef>
                <a:spcPts val="0"/>
              </a:spcBef>
              <a:spcAft>
                <a:spcPts val="0"/>
              </a:spcAft>
              <a:buNone/>
            </a:pPr>
            <a:r>
              <a:rPr b="0" i="0" lang="en-US" sz="2464" u="none" cap="none" strike="noStrike">
                <a:solidFill>
                  <a:srgbClr val="FFFFFF"/>
                </a:solidFill>
                <a:latin typeface="Arial"/>
                <a:ea typeface="Arial"/>
                <a:cs typeface="Arial"/>
                <a:sym typeface="Arial"/>
              </a:rPr>
              <a:t>Este proyecto de </a:t>
            </a:r>
            <a:r>
              <a:rPr lang="en-US" sz="2464">
                <a:solidFill>
                  <a:srgbClr val="FFFFFF"/>
                </a:solidFill>
              </a:rPr>
              <a:t>título</a:t>
            </a:r>
            <a:r>
              <a:rPr b="0" i="0" lang="en-US" sz="2464" u="none" cap="none" strike="noStrike">
                <a:solidFill>
                  <a:srgbClr val="FFFFFF"/>
                </a:solidFill>
                <a:latin typeface="Arial"/>
                <a:ea typeface="Arial"/>
                <a:cs typeface="Arial"/>
                <a:sym typeface="Arial"/>
              </a:rPr>
              <a:t> busca impulsar y dar un rostro distintivo en el modelo de negocio del emprendimiento utilizando innovación tecnológica como lo </a:t>
            </a:r>
            <a:r>
              <a:rPr lang="en-US" sz="2464">
                <a:solidFill>
                  <a:srgbClr val="FFFFFF"/>
                </a:solidFill>
              </a:rPr>
              <a:t>sería</a:t>
            </a:r>
            <a:r>
              <a:rPr b="0" i="0" lang="en-US" sz="2464" u="none" cap="none" strike="noStrike">
                <a:solidFill>
                  <a:srgbClr val="FFFFFF"/>
                </a:solidFill>
                <a:latin typeface="Arial"/>
                <a:ea typeface="Arial"/>
                <a:cs typeface="Arial"/>
                <a:sym typeface="Arial"/>
              </a:rPr>
              <a:t> la tecnología NFC, el impulsor del negocio en el mercado. </a:t>
            </a:r>
            <a:r>
              <a:rPr lang="en-US" sz="2464">
                <a:solidFill>
                  <a:srgbClr val="FFFFFF"/>
                </a:solidFill>
              </a:rPr>
              <a:t>También</a:t>
            </a:r>
            <a:r>
              <a:rPr b="0" i="0" lang="en-US" sz="2464" u="none" cap="none" strike="noStrike">
                <a:solidFill>
                  <a:srgbClr val="FFFFFF"/>
                </a:solidFill>
                <a:latin typeface="Arial"/>
                <a:ea typeface="Arial"/>
                <a:cs typeface="Arial"/>
                <a:sym typeface="Arial"/>
              </a:rPr>
              <a:t> tiene de objetivo demostrar las capacidades y habilidades adquiridas y aprendidas en la carrera de </a:t>
            </a:r>
            <a:r>
              <a:rPr lang="en-US" sz="2464">
                <a:solidFill>
                  <a:srgbClr val="FFFFFF"/>
                </a:solidFill>
              </a:rPr>
              <a:t>ingeniería</a:t>
            </a:r>
            <a:r>
              <a:rPr b="0" i="0" lang="en-US" sz="2464" u="none" cap="none" strike="noStrike">
                <a:solidFill>
                  <a:srgbClr val="FFFFFF"/>
                </a:solidFill>
                <a:latin typeface="Arial"/>
                <a:ea typeface="Arial"/>
                <a:cs typeface="Arial"/>
                <a:sym typeface="Arial"/>
              </a:rPr>
              <a:t> en informática en DuocUC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